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3"/>
  </p:notesMasterIdLst>
  <p:handoutMasterIdLst>
    <p:handoutMasterId r:id="rId94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1030" r:id="rId31"/>
    <p:sldId id="1026" r:id="rId32"/>
    <p:sldId id="995" r:id="rId33"/>
    <p:sldId id="996" r:id="rId34"/>
    <p:sldId id="1031" r:id="rId35"/>
    <p:sldId id="844" r:id="rId36"/>
    <p:sldId id="997" r:id="rId37"/>
    <p:sldId id="998" r:id="rId38"/>
    <p:sldId id="999" r:id="rId39"/>
    <p:sldId id="1000" r:id="rId40"/>
    <p:sldId id="1001" r:id="rId41"/>
    <p:sldId id="1033" r:id="rId42"/>
    <p:sldId id="1025" r:id="rId43"/>
    <p:sldId id="1003" r:id="rId44"/>
    <p:sldId id="1004" r:id="rId45"/>
    <p:sldId id="1005" r:id="rId46"/>
    <p:sldId id="1006" r:id="rId47"/>
    <p:sldId id="1007" r:id="rId48"/>
    <p:sldId id="1008" r:id="rId49"/>
    <p:sldId id="1009" r:id="rId50"/>
    <p:sldId id="1010" r:id="rId51"/>
    <p:sldId id="1011" r:id="rId52"/>
    <p:sldId id="1032" r:id="rId53"/>
    <p:sldId id="1014" r:id="rId54"/>
    <p:sldId id="1015" r:id="rId55"/>
    <p:sldId id="1027" r:id="rId56"/>
    <p:sldId id="1018" r:id="rId57"/>
    <p:sldId id="1019" r:id="rId58"/>
    <p:sldId id="1020" r:id="rId59"/>
    <p:sldId id="1021" r:id="rId60"/>
    <p:sldId id="1022" r:id="rId61"/>
    <p:sldId id="1023" r:id="rId62"/>
    <p:sldId id="1024" r:id="rId63"/>
    <p:sldId id="1028" r:id="rId64"/>
    <p:sldId id="1029" r:id="rId65"/>
    <p:sldId id="982" r:id="rId66"/>
    <p:sldId id="979" r:id="rId67"/>
    <p:sldId id="972" r:id="rId68"/>
    <p:sldId id="973" r:id="rId69"/>
    <p:sldId id="951" r:id="rId70"/>
    <p:sldId id="952" r:id="rId71"/>
    <p:sldId id="974" r:id="rId72"/>
    <p:sldId id="953" r:id="rId73"/>
    <p:sldId id="955" r:id="rId74"/>
    <p:sldId id="956" r:id="rId75"/>
    <p:sldId id="936" r:id="rId76"/>
    <p:sldId id="957" r:id="rId77"/>
    <p:sldId id="958" r:id="rId78"/>
    <p:sldId id="959" r:id="rId79"/>
    <p:sldId id="960" r:id="rId80"/>
    <p:sldId id="962" r:id="rId81"/>
    <p:sldId id="963" r:id="rId82"/>
    <p:sldId id="964" r:id="rId83"/>
    <p:sldId id="965" r:id="rId84"/>
    <p:sldId id="966" r:id="rId85"/>
    <p:sldId id="967" r:id="rId86"/>
    <p:sldId id="968" r:id="rId87"/>
    <p:sldId id="970" r:id="rId88"/>
    <p:sldId id="971" r:id="rId89"/>
    <p:sldId id="984" r:id="rId90"/>
    <p:sldId id="983" r:id="rId91"/>
    <p:sldId id="977" r:id="rId9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030"/>
            <p14:sldId id="1026"/>
            <p14:sldId id="995"/>
            <p14:sldId id="996"/>
            <p14:sldId id="1031"/>
            <p14:sldId id="844"/>
            <p14:sldId id="997"/>
            <p14:sldId id="998"/>
            <p14:sldId id="999"/>
            <p14:sldId id="1000"/>
            <p14:sldId id="1001"/>
            <p14:sldId id="1033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32"/>
            <p14:sldId id="1014"/>
            <p14:sldId id="1015"/>
            <p14:sldId id="102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8"/>
            <p14:sldId id="1029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41"/>
    <a:srgbClr val="5BCD9D"/>
    <a:srgbClr val="323232"/>
    <a:srgbClr val="008C33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>
      <p:cViewPr varScale="1">
        <p:scale>
          <a:sx n="54" d="100"/>
          <a:sy n="54" d="100"/>
        </p:scale>
        <p:origin x="156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2.2139117427075541E-2"/>
                  <c:y val="-4.4644466977722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8-4900-AC03-AAADBF732E43}"/>
                </c:ext>
              </c:extLst>
            </c:dLbl>
            <c:dLbl>
              <c:idx val="102"/>
              <c:layout>
                <c:manualLayout>
                  <c:x val="-2.9319371727748691E-2"/>
                  <c:y val="-4.0324034689555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88-4900-AC03-AAADBF732E43}"/>
                </c:ext>
              </c:extLst>
            </c:dLbl>
            <c:dLbl>
              <c:idx val="240"/>
              <c:layout>
                <c:manualLayout>
                  <c:x val="-3.949139865370236E-2"/>
                  <c:y val="-4.6084611073778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8-4900-AC03-AAADBF732E43}"/>
                </c:ext>
              </c:extLst>
            </c:dLbl>
            <c:dLbl>
              <c:idx val="482"/>
              <c:layout>
                <c:manualLayout>
                  <c:x val="-1.0770381451009723E-2"/>
                  <c:y val="-5.7605763842222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88-4900-AC03-AAADBF732E43}"/>
                </c:ext>
              </c:extLst>
            </c:dLbl>
            <c:dLbl>
              <c:idx val="706"/>
              <c:layout>
                <c:manualLayout>
                  <c:x val="3.5901271503364866E-3"/>
                  <c:y val="-5.040504336194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88-4900-AC03-AAADBF732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22.05.2023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22.05.2023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3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14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ABF3D841-81B4-4131-AA14-E93B111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34BA-5FAD-4FA8-AB12-96D541093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77868-A260-49E3-A181-E665552D0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8216C-A796-4D99-8E1C-3419D9DAE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15C2F-B539-46F1-8D22-A683FC12A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8A12D-2CEF-480A-9018-C7781A636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C48F1-8012-42C0-BBF2-81EA1840E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72B18-5A0C-4077-A7C2-0B212C4D7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B0751-3441-4F8E-A152-B61C1FB9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2669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3E438-B506-4ED4-8CAD-B56996886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471E-3393-4188-800D-16455EC2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0841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A1AA-D0E0-4F1A-887D-7C2D3801B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6343-AAA8-41A0-9CE4-C610AC932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3776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63BF8-636D-4A34-9B3C-598DE85C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9020-AFD8-4479-8DD6-3F30DC7A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589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11A0-530F-4318-B1C9-077C3C99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9BD-DB88-4A91-BD1C-549AD77F1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Программирую на </a:t>
            </a:r>
            <a:r>
              <a:rPr lang="en-US" sz="4800" dirty="0"/>
              <a:t>C++ </a:t>
            </a:r>
            <a:r>
              <a:rPr lang="ru-RU" sz="4800" dirty="0"/>
              <a:t>с 2006 года</a:t>
            </a:r>
          </a:p>
          <a:p>
            <a:pPr lvl="2"/>
            <a:r>
              <a:rPr lang="ru-RU" sz="4800" dirty="0"/>
              <a:t>Старший разработчик Яндекса</a:t>
            </a:r>
          </a:p>
          <a:p>
            <a:pPr lvl="2"/>
            <a:r>
              <a:rPr lang="ru-RU" sz="4800" dirty="0"/>
              <a:t>10 лет в Яндексе, почти все в роли разработчика</a:t>
            </a:r>
          </a:p>
          <a:p>
            <a:pPr lvl="2"/>
            <a:r>
              <a:rPr lang="ru-RU" sz="4800" dirty="0"/>
              <a:t>Автор онлайн-курсов по С++ и алгоритмической подготовке</a:t>
            </a:r>
          </a:p>
          <a:p>
            <a:pPr lvl="2"/>
            <a:r>
              <a:rPr lang="ru-RU" sz="4800" dirty="0"/>
              <a:t>Спикер и ведущий IT-конференций</a:t>
            </a:r>
          </a:p>
          <a:p>
            <a:pPr lvl="2"/>
            <a:r>
              <a:rPr lang="ru-RU" sz="4800" dirty="0"/>
              <a:t>Участник двух финалов </a:t>
            </a:r>
            <a:r>
              <a:rPr lang="en-US" sz="4800" dirty="0"/>
              <a:t>ACM ICPC</a:t>
            </a:r>
            <a:endParaRPr lang="ru-RU" sz="4800" dirty="0"/>
          </a:p>
          <a:p>
            <a:pPr lvl="2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6289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E84F1-EE3C-41AC-AE28-336100762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2CB08-65E0-4416-8A0F-AF78229A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04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07C0-F3C0-4F92-8598-D1C8832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4733-0568-4E92-9BCA-B650CB9F2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802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F793-4786-4AFA-9C83-881B0418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FFD-E4E4-4305-A0CC-E92CAF05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7147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0C6D3-E94B-4C5F-B6CC-A43857E7B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D03AF-CB5D-4065-ADA1-C6753CB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725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C4D4E-A2B2-4BAC-AF3A-3324FF44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F4467-1F24-4795-8935-BD4BF2983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3756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6F300-E362-41C0-8304-6D6C4448F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1D9BB-58C3-4805-BC71-84D44070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5341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8E702-8181-4FB3-A84A-499C4EE50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1BF4-C03A-4C1A-A7A7-F7822D67A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b="0" dirty="0"/>
              </a:p>
              <a:p>
                <a:pPr lvl="2"/>
                <a:r>
                  <a:rPr lang="ru-RU" sz="4800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за счёт перемещения элементов</a:t>
                </a:r>
              </a:p>
              <a:p>
                <a:endParaRPr lang="en-US" sz="4800" dirty="0"/>
              </a:p>
              <a:p>
                <a:pPr lvl="1"/>
                <a:r>
                  <a:rPr lang="ru-RU" sz="4800" dirty="0"/>
                  <a:t>Сколько будет таких перемещений после выполнения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вставок?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EF0D2-9A8D-424A-AC2E-F383A876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E519B-AC11-47FD-BEC2-93D7D2D4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ru-RU" sz="4400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400" dirty="0"/>
                  <a:t> </a:t>
                </a:r>
                <a:r>
                  <a:rPr lang="ru-RU" sz="4400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реаллокаций</a:t>
                </a:r>
              </a:p>
              <a:p>
                <a:pPr lvl="2"/>
                <a:r>
                  <a:rPr lang="ru-RU" sz="4400" dirty="0"/>
                  <a:t>В результате </a:t>
                </a:r>
                <a:r>
                  <a:rPr lang="ru-RU" sz="4400" dirty="0" err="1"/>
                  <a:t>реаллокации</a:t>
                </a:r>
                <a:r>
                  <a:rPr lang="ru-RU" sz="4400" dirty="0"/>
                  <a:t> с номером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4400" dirty="0"/>
                  <a:t> совершается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400" dirty="0"/>
                  <a:t> перемещений</a:t>
                </a:r>
                <a:endParaRPr lang="en-US" sz="4400" dirty="0"/>
              </a:p>
              <a:p>
                <a:pPr lvl="2"/>
                <a:r>
                  <a:rPr lang="ru-RU" sz="4400" dirty="0"/>
                  <a:t>Всего перемещений получается</a:t>
                </a:r>
                <a:br>
                  <a:rPr lang="ru-RU" sz="4400" dirty="0"/>
                </a:br>
                <a14:m>
                  <m:oMath xmlns:m="http://schemas.openxmlformats.org/officeDocument/2006/math">
                    <m:r>
                      <a:rPr lang="ru-RU" sz="4400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sz="4400" dirty="0"/>
              </a:p>
              <a:p>
                <a:pPr lvl="2"/>
                <a:r>
                  <a:rPr lang="ru-RU" sz="4400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  <a:blipFill>
                <a:blip r:embed="rId2"/>
                <a:stretch>
                  <a:fillRect l="-4598" t="-5533" r="-40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D867D-D929-42A0-9CC1-16E64748A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44EFE-F9A0-4D52-A305-0377723B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graphicFrame>
        <p:nvGraphicFramePr>
          <p:cNvPr id="6" name="Таблица 13">
            <a:extLst>
              <a:ext uri="{FF2B5EF4-FFF2-40B4-BE49-F238E27FC236}">
                <a16:creationId xmlns:a16="http://schemas.microsoft.com/office/drawing/2014/main" id="{CBF2BEBC-06D6-465B-B775-F5037D091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21047"/>
              </p:ext>
            </p:extLst>
          </p:nvPr>
        </p:nvGraphicFramePr>
        <p:xfrm>
          <a:off x="13206531" y="3430698"/>
          <a:ext cx="7513296" cy="6574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162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6BA8A140-1752-4583-9E7F-49325C3DF5AB}"/>
              </a:ext>
            </a:extLst>
          </p:cNvPr>
          <p:cNvSpPr/>
          <p:nvPr/>
        </p:nvSpPr>
        <p:spPr>
          <a:xfrm>
            <a:off x="20924671" y="3182815"/>
            <a:ext cx="810480" cy="6822017"/>
          </a:xfrm>
          <a:prstGeom prst="rightBrace">
            <a:avLst>
              <a:gd name="adj1" fmla="val 32199"/>
              <a:gd name="adj2" fmla="val 50000"/>
            </a:avLst>
          </a:prstGeom>
          <a:ln w="19050" cmpd="sng"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/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/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blipFill>
                <a:blip r:embed="rId4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/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blipFill>
                <a:blip r:embed="rId5"/>
                <a:stretch>
                  <a:fillRect t="-3509" r="-542" b="-20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/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blipFill>
                <a:blip r:embed="rId6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2"/>
                <a:r>
                  <a:rPr lang="ru-RU" sz="4800" dirty="0"/>
                  <a:t>В результате выполнения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push_back’</a:t>
                </a:r>
                <a:r>
                  <a:rPr lang="ru-RU" sz="4800" dirty="0" err="1"/>
                  <a:t>ов</a:t>
                </a:r>
                <a:r>
                  <a:rPr lang="ru-RU" sz="4800" dirty="0"/>
                  <a:t> будет выполнено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4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4800" dirty="0"/>
                  <a:t> перемещение</a:t>
                </a:r>
                <a:r>
                  <a:rPr lang="en-US" sz="4800" dirty="0"/>
                  <a:t> </a:t>
                </a:r>
                <a:endParaRPr lang="ru-RU" sz="4800" dirty="0"/>
              </a:p>
              <a:p>
                <a:pPr lvl="2"/>
                <a:r>
                  <a:rPr lang="ru-RU" sz="4800" dirty="0"/>
                  <a:t>То есть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sz="4800" dirty="0"/>
              </a:p>
              <a:p>
                <a:pPr lvl="2"/>
                <a:r>
                  <a:rPr lang="ru-RU" sz="4800" dirty="0"/>
                  <a:t>А значит, одна операция вставки в конец вектора работает за </a:t>
                </a:r>
                <a:r>
                  <a:rPr lang="ru-RU" sz="4800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CE5A4-A290-4E3B-A4F9-4DFF5D10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0BBFE-454F-4453-9DBA-0BDE79BE5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Чтобы узнать границы применимости </a:t>
            </a:r>
            <a:r>
              <a:rPr lang="en-US" sz="4800" dirty="0"/>
              <a:t>default’</a:t>
            </a:r>
            <a:r>
              <a:rPr lang="ru-RU" sz="4800" dirty="0" err="1"/>
              <a:t>ов</a:t>
            </a:r>
            <a:r>
              <a:rPr lang="ru-RU" sz="4800" dirty="0"/>
              <a:t> в </a:t>
            </a:r>
            <a:r>
              <a:rPr lang="en-US" sz="4800" dirty="0"/>
              <a:t>C++</a:t>
            </a:r>
          </a:p>
          <a:p>
            <a:endParaRPr lang="en-US" sz="4800" dirty="0"/>
          </a:p>
          <a:p>
            <a:pPr lvl="2"/>
            <a:r>
              <a:rPr lang="ru-RU" sz="4800" dirty="0"/>
              <a:t>Зачем? — Чтобы создавать более качественные продукты и делать это быстрее</a:t>
            </a:r>
          </a:p>
          <a:p>
            <a:pPr lvl="2"/>
            <a:r>
              <a:rPr lang="ru-RU" sz="4800" dirty="0"/>
              <a:t>Зачем? — Чтобы получать большее удовлетворение от работы и больше денег</a:t>
            </a:r>
          </a:p>
          <a:p>
            <a:pPr lvl="2"/>
            <a:r>
              <a:rPr lang="ru-RU" sz="4800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7CDA15-6398-4195-95B2-4150D8375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= 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 </a:t>
                </a:r>
                <a:r>
                  <a:rPr lang="ru-RU" dirty="0"/>
                  <a:t>операций всегда выполняются </a:t>
                </a:r>
              </a:p>
              <a:p>
                <a:r>
                  <a:rPr lang="ru-RU" dirty="0"/>
                  <a:t>за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801" r="-5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2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37-F7FA-412B-B267-EC4DC14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06A9B-93A5-42BE-AA89-1CD1E1F5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4544-3AC2-4FC0-8221-83D79E1E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31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ru-RU" sz="4800" dirty="0"/>
                  <a:t>Не все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одинаковы</a:t>
                </a:r>
                <a:endParaRPr lang="en-US" sz="4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может быть амортизированным</a:t>
                </a:r>
              </a:p>
              <a:p>
                <a:pPr lvl="2"/>
                <a:r>
                  <a:rPr lang="ru-RU" sz="4800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 </a:t>
                </a:r>
                <a:r>
                  <a:rPr lang="ru-RU" sz="4800" dirty="0"/>
                  <a:t>операций всегда выполняются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4800" dirty="0"/>
              </a:p>
              <a:p>
                <a:endParaRPr lang="ru-RU" sz="4800" dirty="0"/>
              </a:p>
              <a:p>
                <a:pPr lvl="1"/>
                <a:r>
                  <a:rPr lang="ru-RU" sz="4800" dirty="0"/>
                  <a:t>Особенности применения </a:t>
                </a:r>
                <a:r>
                  <a:rPr lang="en-US" sz="4800" dirty="0"/>
                  <a:t>std::vector</a:t>
                </a:r>
              </a:p>
              <a:p>
                <a:pPr lvl="2"/>
                <a:r>
                  <a:rPr lang="ru-RU" sz="4800" dirty="0"/>
                  <a:t>Отдельные вызовы </a:t>
                </a:r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dirty="0"/>
                  <a:t>могут работать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b="1" dirty="0"/>
                  <a:t>может</a:t>
                </a:r>
                <a:r>
                  <a:rPr lang="ru-RU" sz="4800" dirty="0"/>
                  <a:t> приводить к </a:t>
                </a:r>
                <a:r>
                  <a:rPr lang="ru-RU" sz="4800" dirty="0" err="1"/>
                  <a:t>инвалидации</a:t>
                </a:r>
                <a:r>
                  <a:rPr lang="ru-RU" sz="4800" dirty="0"/>
                  <a:t> ссылок, итераторов и указателей</a:t>
                </a:r>
                <a:endParaRPr lang="en-US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559" r="-1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1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</a:p>
          <a:p>
            <a:pPr lvl="2"/>
            <a:endParaRPr lang="ru-RU" sz="4800" dirty="0"/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altLang="ru-RU" sz="4800" dirty="0"/>
          </a:p>
          <a:p>
            <a:pPr lvl="2"/>
            <a:r>
              <a:rPr lang="ru-RU" altLang="ru-RU" sz="4800" dirty="0"/>
              <a:t>поиск по значению — </a:t>
            </a:r>
            <a:r>
              <a:rPr lang="en-US" sz="4800" dirty="0"/>
              <a:t>Constant on average,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r>
              <a:rPr lang="en-US" sz="4800" dirty="0"/>
              <a:t>.</a:t>
            </a:r>
            <a:endParaRPr lang="ru-RU" sz="4800" dirty="0"/>
          </a:p>
          <a:p>
            <a:pPr lvl="2"/>
            <a:endParaRPr lang="en-US" altLang="ru-RU" sz="4800" dirty="0"/>
          </a:p>
          <a:p>
            <a:pPr lvl="2"/>
            <a:r>
              <a:rPr lang="ru-RU" altLang="ru-RU" sz="4800" dirty="0"/>
              <a:t>удаление — </a:t>
            </a:r>
            <a:r>
              <a:rPr lang="en-US" altLang="ru-RU" sz="4800" dirty="0"/>
              <a:t>Average case: O</a:t>
            </a:r>
            <a:r>
              <a:rPr lang="ru-RU" altLang="ru-RU" sz="4800" dirty="0"/>
              <a:t>(1)</a:t>
            </a:r>
            <a:r>
              <a:rPr lang="en-US" altLang="ru-RU" sz="4800" dirty="0"/>
              <a:t>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EC586-EECD-4A4D-A320-C107D3C99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C0B29-0E3F-490F-85B6-1447393A2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015EA2-62E4-4F89-84C0-EEAD38FF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DA595D-4A2A-4078-8BE5-74E0FC7A1E4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554" y="3429849"/>
            <a:ext cx="8943928" cy="894392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28AB25-6ADD-4F2C-B4B9-526D258A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11249859" cy="8819301"/>
          </a:xfrm>
        </p:spPr>
        <p:txBody>
          <a:bodyPr/>
          <a:lstStyle/>
          <a:p>
            <a:pPr lvl="2"/>
            <a:r>
              <a:rPr lang="ru-RU" sz="4800" dirty="0"/>
              <a:t>Хеш-таблица</a:t>
            </a:r>
          </a:p>
          <a:p>
            <a:pPr lvl="2"/>
            <a:r>
              <a:rPr lang="ru-RU" sz="4800" dirty="0"/>
              <a:t>Состоит из набора </a:t>
            </a:r>
            <a:r>
              <a:rPr lang="ru-RU" sz="4800" dirty="0" err="1"/>
              <a:t>бакетов</a:t>
            </a:r>
            <a:endParaRPr lang="ru-RU" sz="4800" dirty="0"/>
          </a:p>
          <a:p>
            <a:pPr lvl="2"/>
            <a:r>
              <a:rPr lang="ru-RU" sz="4800" dirty="0"/>
              <a:t>Цепочки для разрешения коллизий</a:t>
            </a: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1236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5A73F-EB5E-4BD8-8604-CC525BC0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338FF-A942-47D8-857D-58A3B1B97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1BD0D-8CE9-434D-819E-350A44B73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32E310-85E4-4E3A-AE36-C880A6071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E5198C-8EFA-422F-A8CD-1FF627F5FEF5}"/>
              </a:ext>
            </a:extLst>
          </p:cNvPr>
          <p:cNvSpPr/>
          <p:nvPr/>
        </p:nvSpPr>
        <p:spPr>
          <a:xfrm>
            <a:off x="6740110" y="443314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accent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252E-6 -1.48148E-6 L -0.40061 0.027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4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3CE0A-8DA9-40A8-AEDE-ECB1B587C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304F81-1335-4A04-B9CD-DF0A6F02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9A6473-B2D5-47AC-B70E-542C4E2FBE00}"/>
              </a:ext>
            </a:extLst>
          </p:cNvPr>
          <p:cNvSpPr/>
          <p:nvPr/>
        </p:nvSpPr>
        <p:spPr>
          <a:xfrm>
            <a:off x="6746627" y="797647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tx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B44EB1D-1FDE-4C4C-B464-A1757DA314AF}"/>
              </a:ext>
            </a:extLst>
          </p:cNvPr>
          <p:cNvSpPr/>
          <p:nvPr/>
        </p:nvSpPr>
        <p:spPr>
          <a:xfrm>
            <a:off x="11599409" y="797647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tx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13F9967-1A24-412A-AEF3-DD62AD9FE909}"/>
              </a:ext>
            </a:extLst>
          </p:cNvPr>
          <p:cNvSpPr/>
          <p:nvPr/>
        </p:nvSpPr>
        <p:spPr>
          <a:xfrm>
            <a:off x="16491145" y="796145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accent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614E-6 -1.48148E-6 L -0.404 0.280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3" y="140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4 0.28079 L -0.20177 0.280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7 0.28079 L -0.00033 0.2807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0575" y="3085937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232609" y="3108827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232189" y="9542278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211553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367341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232609" y="4400020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5648745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232189" y="5648745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9492957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0774363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693014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vector — </a:t>
            </a:r>
            <a:r>
              <a:rPr lang="ru-RU" sz="4800" dirty="0"/>
              <a:t>для хранения последовательности элементов</a:t>
            </a:r>
          </a:p>
          <a:p>
            <a:pPr lvl="2"/>
            <a:r>
              <a:rPr lang="en-US" sz="4800" dirty="0" err="1"/>
              <a:t>unordered_map</a:t>
            </a:r>
            <a:r>
              <a:rPr lang="en-US" sz="4800" dirty="0"/>
              <a:t> — </a:t>
            </a:r>
            <a:r>
              <a:rPr lang="ru-RU" sz="4800" dirty="0"/>
              <a:t>для словаря</a:t>
            </a:r>
            <a:r>
              <a:rPr lang="en-US" sz="4800" dirty="0"/>
              <a:t>  </a:t>
            </a:r>
            <a:endParaRPr lang="ru-RU" sz="4800" dirty="0"/>
          </a:p>
          <a:p>
            <a:pPr lvl="2"/>
            <a:endParaRPr lang="ru-RU" sz="4800" dirty="0"/>
          </a:p>
          <a:p>
            <a:r>
              <a:rPr lang="ru-RU" sz="4800" dirty="0"/>
              <a:t>Они используются, потому что являются наиболее эффективными для 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</a:t>
                </a:r>
                <a:r>
                  <a:rPr lang="ru-RU" sz="4800" dirty="0" err="1"/>
                  <a:t>бакетов</a:t>
                </a:r>
                <a:r>
                  <a:rPr lang="ru-RU" sz="4800" dirty="0"/>
                  <a:t> в</a:t>
                </a:r>
                <a:r>
                  <a:rPr lang="en-US" sz="4800" dirty="0"/>
                  <a:t> </a:t>
                </a:r>
                <a:r>
                  <a:rPr lang="ru-RU" sz="4800" dirty="0"/>
                  <a:t>хеш-таблице</a:t>
                </a:r>
                <a:endParaRPr lang="en-US" sz="4800" dirty="0"/>
              </a:p>
              <a:p>
                <a:endParaRPr lang="en-US" sz="4800" dirty="0"/>
              </a:p>
              <a:p>
                <a:pPr lvl="2"/>
                <a:r>
                  <a:rPr lang="en-US" sz="4800" dirty="0"/>
                  <a:t>Load factor </a:t>
                </a:r>
                <a:r>
                  <a:rPr lang="ru-RU" sz="4800" dirty="0"/>
                  <a:t>задаёт среднюю длину цепочки в хеш-таблице</a:t>
                </a:r>
              </a:p>
              <a:p>
                <a:pPr lvl="2"/>
                <a:r>
                  <a:rPr lang="ru-RU" sz="4800" dirty="0"/>
                  <a:t>Если </a:t>
                </a:r>
                <a:r>
                  <a:rPr lang="en-US" sz="4800" dirty="0"/>
                  <a:t>load factor </a:t>
                </a:r>
                <a:r>
                  <a:rPr lang="ru-RU" sz="4800" dirty="0"/>
                  <a:t>достигает высокого значения, мы выполняем рехеширование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0575" y="3085937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232609" y="3108827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232189" y="9542278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211553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367341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232609" y="4400020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5648745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232189" y="5648745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9492957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0774363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693014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497B2-389E-4C0D-80C6-97217C73240F}"/>
                  </a:ext>
                </a:extLst>
              </p:cNvPr>
              <p:cNvSpPr txBox="1"/>
              <p:nvPr/>
            </p:nvSpPr>
            <p:spPr>
              <a:xfrm>
                <a:off x="1570038" y="8131336"/>
                <a:ext cx="7247074" cy="151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4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3,67</m:t>
                      </m:r>
                    </m:oMath>
                  </m:oMathPara>
                </a14:m>
                <a:endParaRPr lang="ru-RU" sz="48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497B2-389E-4C0D-80C6-97217C73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038" y="8131336"/>
                <a:ext cx="7247074" cy="151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36801-DBBD-4D82-B036-01F7C4DD5E78}"/>
                  </a:ext>
                </a:extLst>
              </p:cNvPr>
              <p:cNvSpPr txBox="1"/>
              <p:nvPr/>
            </p:nvSpPr>
            <p:spPr>
              <a:xfrm>
                <a:off x="16289160" y="8035473"/>
                <a:ext cx="7247074" cy="151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4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1,57</m:t>
                      </m:r>
                    </m:oMath>
                  </m:oMathPara>
                </a14:m>
                <a:endParaRPr lang="ru-RU" sz="48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36801-DBBD-4D82-B036-01F7C4DD5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160" y="8035473"/>
                <a:ext cx="7247074" cy="151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87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длины цепочек не превышают </a:t>
            </a:r>
            <a:r>
              <a:rPr lang="ru-RU" sz="4800" dirty="0" err="1"/>
              <a:t>load_factor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float </a:t>
            </a:r>
            <a:r>
              <a:rPr lang="en-US" sz="4800" dirty="0" err="1"/>
              <a:t>load_factor</a:t>
            </a:r>
            <a:r>
              <a:rPr lang="en-US" sz="4800" dirty="0"/>
              <a:t>() – </a:t>
            </a:r>
            <a:r>
              <a:rPr lang="ru-RU" sz="4800" dirty="0"/>
              <a:t>возвращает текущее значение </a:t>
            </a:r>
            <a:r>
              <a:rPr lang="en-US" sz="4800" dirty="0"/>
              <a:t>load factor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float </a:t>
            </a:r>
            <a:r>
              <a:rPr lang="en-US" sz="4800" dirty="0" err="1"/>
              <a:t>max_load_factor</a:t>
            </a:r>
            <a:r>
              <a:rPr lang="en-US" sz="4800" dirty="0"/>
              <a:t>() – </a:t>
            </a:r>
            <a:r>
              <a:rPr lang="ru-RU" sz="4800" dirty="0"/>
              <a:t>возвращает значение </a:t>
            </a:r>
            <a:r>
              <a:rPr lang="en-US" sz="4800" dirty="0"/>
              <a:t>load factor, </a:t>
            </a:r>
            <a:r>
              <a:rPr lang="ru-RU" sz="4800" dirty="0"/>
              <a:t>при достижении которого выполняется рехеширование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void </a:t>
            </a:r>
            <a:r>
              <a:rPr lang="en-US" sz="4800" dirty="0" err="1"/>
              <a:t>max_load_factor</a:t>
            </a:r>
            <a:r>
              <a:rPr lang="en-US" sz="4800" dirty="0"/>
              <a:t>(float) — </a:t>
            </a:r>
            <a:r>
              <a:rPr lang="ru-RU" sz="4800" dirty="0"/>
              <a:t>позволяет задать пороговое значение </a:t>
            </a:r>
            <a:r>
              <a:rPr lang="en-US" sz="4800" dirty="0"/>
              <a:t>load factor</a:t>
            </a:r>
          </a:p>
          <a:p>
            <a:pPr marL="4037" lvl="2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</p:spPr>
            <p:txBody>
              <a:bodyPr/>
              <a:lstStyle/>
              <a:p>
                <a:pPr lvl="2"/>
                <a:r>
                  <a:rPr lang="ru-RU" sz="4800" dirty="0"/>
                  <a:t>Средняя длина цепочки в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 </a:t>
                </a:r>
                <a:r>
                  <a:rPr lang="ru-RU" sz="4800" dirty="0"/>
                  <a:t>никогда не превосходит </a:t>
                </a:r>
                <a:r>
                  <a:rPr lang="en-US" sz="4800" dirty="0" err="1"/>
                  <a:t>max_load_factor</a:t>
                </a:r>
                <a:endParaRPr lang="en-US" sz="4800" dirty="0"/>
              </a:p>
              <a:p>
                <a:pPr lvl="2"/>
                <a:r>
                  <a:rPr lang="ru-RU" sz="4800" dirty="0"/>
                  <a:t>Поиск выполняется за длину цепочки, то есть в среднем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800" i="1" dirty="0" err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max_load_factor</a:t>
                </a:r>
                <a:r>
                  <a:rPr lang="en-US" sz="4800" dirty="0"/>
                  <a:t> </a:t>
                </a:r>
                <a:r>
                  <a:rPr lang="ru-RU" sz="4800" dirty="0"/>
                  <a:t>не зависит от заполненности таблицы</a:t>
                </a:r>
              </a:p>
              <a:p>
                <a:pPr lvl="2"/>
                <a:r>
                  <a:rPr lang="ru-RU" sz="4800" dirty="0"/>
                  <a:t>Значит, время поиска не зависит от числа элементов в таблице</a:t>
                </a:r>
              </a:p>
              <a:p>
                <a:pPr lvl="2"/>
                <a:r>
                  <a:rPr lang="ru-RU" sz="4800" dirty="0"/>
                  <a:t>Значит,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::find </a:t>
                </a:r>
                <a:r>
                  <a:rPr lang="ru-RU" sz="4800" dirty="0"/>
                  <a:t>работает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</a:t>
                </a:r>
                <a:r>
                  <a:rPr lang="en-US" sz="4800" dirty="0"/>
                  <a:t> </a:t>
                </a:r>
                <a:r>
                  <a:rPr lang="ru-RU" sz="4800" dirty="0"/>
                  <a:t>среднем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6935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/>
              <a:t>vector</a:t>
            </a:r>
            <a:endParaRPr lang="ru-RU" sz="4800" dirty="0"/>
          </a:p>
          <a:p>
            <a:pPr marL="36" lvl="1" indent="0">
              <a:buNone/>
            </a:pPr>
            <a:endParaRPr lang="en-US" sz="4800" dirty="0"/>
          </a:p>
          <a:p>
            <a:pPr lvl="2"/>
            <a:r>
              <a:rPr lang="en-US" sz="4800" dirty="0" err="1"/>
              <a:t>push_back</a:t>
            </a:r>
            <a:r>
              <a:rPr lang="en-US" sz="4800" dirty="0"/>
              <a:t> — O(1)</a:t>
            </a:r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O(N), cache friendly</a:t>
            </a:r>
            <a:endParaRPr lang="ru-RU" sz="4800" dirty="0"/>
          </a:p>
          <a:p>
            <a:pPr lvl="2"/>
            <a:r>
              <a:rPr lang="ru-RU" sz="4800" dirty="0"/>
              <a:t>Обращение по индексу — </a:t>
            </a:r>
            <a:r>
              <a:rPr lang="en-US" sz="4800" dirty="0"/>
              <a:t>O(1)</a:t>
            </a:r>
            <a:endParaRPr lang="ru-RU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unordered_map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 </a:t>
            </a:r>
          </a:p>
          <a:p>
            <a:pPr lvl="2"/>
            <a:endParaRPr lang="en-US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sz="4800" dirty="0"/>
              <a:t>Вычислили </a:t>
            </a:r>
            <a:r>
              <a:rPr lang="ru-RU" sz="4800" dirty="0" err="1"/>
              <a:t>хеш</a:t>
            </a:r>
            <a:r>
              <a:rPr lang="ru-RU" sz="4800" dirty="0"/>
              <a:t> — </a:t>
            </a:r>
            <a:r>
              <a:rPr lang="en-US" sz="4800" dirty="0"/>
              <a:t>O(1)</a:t>
            </a:r>
            <a:endParaRPr lang="ru-RU" sz="4800" dirty="0"/>
          </a:p>
          <a:p>
            <a:pPr lvl="3"/>
            <a:r>
              <a:rPr lang="ru-RU" sz="4800" dirty="0"/>
              <a:t>Выбрали по нему </a:t>
            </a:r>
            <a:r>
              <a:rPr lang="ru-RU" sz="4800" dirty="0" err="1"/>
              <a:t>бакет</a:t>
            </a:r>
            <a:r>
              <a:rPr lang="en-US" sz="4800" dirty="0"/>
              <a:t> — O(1)</a:t>
            </a:r>
            <a:endParaRPr lang="ru-RU" sz="4800" dirty="0"/>
          </a:p>
          <a:p>
            <a:pPr lvl="3"/>
            <a:r>
              <a:rPr lang="ru-RU" sz="4800" dirty="0"/>
              <a:t>Вставили в связный список</a:t>
            </a:r>
            <a:r>
              <a:rPr lang="en-US" sz="4800" dirty="0"/>
              <a:t> — O(1)</a:t>
            </a:r>
            <a:endParaRPr lang="ru-RU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B2B349B-8E71-4486-BCDB-AC0096D3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0E91EC9E-167E-4AD6-A165-FDE52E7C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460E4CBC-9FCF-4422-8319-324C9196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9C6F72-AC5B-4216-8D1F-0089480E00D5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FD24CF-4461-4B00-BCBF-0E0579DDA8E0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F2663-8AA0-4D98-8A80-3196A951326C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04D1C-0E44-41AB-81AE-7A628FBBA8F2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35704-A8A0-4BDB-B7BC-12DB719C84A2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E12BD6-36EE-4F84-8745-DC963549EF45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17E9DB-88E5-4BA7-99B8-FDA10669AA5D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206F9-8EBA-466A-812E-E95306207498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BC7AEF-4475-4913-9FF0-2C7927B5D580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4A127-7F93-4CBB-B27B-9F37A4D1898E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6F4F05-7D0F-4506-B506-F429FD349AD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sz="4800" dirty="0"/>
              <a:t>При вставке иногда выполняется рехеширование</a:t>
            </a:r>
            <a:endParaRPr lang="en-US" sz="4800" dirty="0"/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25E-6 4.25926E-6 L 0.47712 -0.00348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6" y="-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093E-6 4.25926E-6 L 0.29976 0.3706 " pathEditMode="relative" rAng="0" ptsTypes="AA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8" y="18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25E-6 -4.07407E-6 L 0.47712 -0.02384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6" y="-1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28E-6 -4.07407E-6 L 0.47836 -0.04861 " pathEditMode="relative" rAng="0" ptsTypes="AA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14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934E-7 -4.07407E-6 L 0.36142 0.23276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8" y="116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093E-6 -4.07407E-6 L 0.29976 0.32558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778E-6 1.66667E-6 L 0.23928 0.04896 " pathEditMode="relative" rAng="0" ptsTypes="AA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0" y="24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4.25926E-6 L 0.48057 4.25926E-6 " pathEditMode="relative" rAng="0" ptsTypes="AA">
                                      <p:cBhvr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-4.25926E-6 L 0.48057 -0.01713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-4.07407E-6 L 0.48057 -0.04861 " pathEditMode="relative" rAng="0" ptsTypes="AA">
                                      <p:cBhvr>
                                        <p:cTn id="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312E-6 4.25926E-6 L 0.42145 0.46886 " pathEditMode="relative" rAng="0" ptsTypes="AA">
                                      <p:cBhvr>
                                        <p:cTn id="5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9" y="23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07189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</a:t>
            </a:r>
            <a:r>
              <a:rPr lang="en-US" sz="4800" dirty="0" err="1"/>
              <a:t>unordered_set</a:t>
            </a:r>
            <a:r>
              <a:rPr lang="en-US" sz="4800" dirty="0"/>
              <a:t>::insert</a:t>
            </a:r>
            <a:r>
              <a:rPr lang="ru-RU" sz="4800" dirty="0"/>
              <a:t> работает за</a:t>
            </a:r>
            <a:r>
              <a:rPr lang="en-US" sz="4800" dirty="0"/>
              <a:t> </a:t>
            </a:r>
            <a:r>
              <a:rPr lang="ru-RU" sz="4800" dirty="0"/>
              <a:t>амортизированное </a:t>
            </a:r>
            <a:r>
              <a:rPr lang="en-US" sz="4800" dirty="0"/>
              <a:t>O(1)</a:t>
            </a: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F870-B1D3-4B0F-B712-2C88DDA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361FE-C95A-4E5F-B339-7A1AEC915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2259-D360-40EC-A173-EA7DADCC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AC9CF-7B65-40EB-BAEE-2D974B48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Не все </a:t>
            </a:r>
            <a:r>
              <a:rPr lang="en-US" sz="4800" dirty="0"/>
              <a:t>O(1) </a:t>
            </a:r>
            <a:r>
              <a:rPr lang="ru-RU" sz="4800" dirty="0"/>
              <a:t>одинаковы</a:t>
            </a:r>
            <a:endParaRPr lang="en-US" sz="4800" dirty="0"/>
          </a:p>
          <a:p>
            <a:pPr lvl="2"/>
            <a:r>
              <a:rPr lang="ru-RU" sz="4800" dirty="0"/>
              <a:t>Вставка, удаление и поиск работают в </a:t>
            </a:r>
            <a:r>
              <a:rPr lang="en-US" sz="4800" dirty="0" err="1"/>
              <a:t>unordered_set</a:t>
            </a:r>
            <a:r>
              <a:rPr lang="en-US" sz="4800" dirty="0"/>
              <a:t> </a:t>
            </a:r>
            <a:r>
              <a:rPr lang="ru-RU" sz="4800" dirty="0"/>
              <a:t>за </a:t>
            </a:r>
            <a:r>
              <a:rPr lang="en-US" sz="4800" dirty="0"/>
              <a:t>O(1)</a:t>
            </a:r>
            <a:r>
              <a:rPr lang="ru-RU" sz="4800" dirty="0"/>
              <a:t> </a:t>
            </a:r>
            <a:r>
              <a:rPr lang="ru-RU" sz="4800" b="1" dirty="0"/>
              <a:t>в среднем</a:t>
            </a:r>
          </a:p>
          <a:p>
            <a:pPr lvl="2"/>
            <a:r>
              <a:rPr lang="ru-RU" sz="4800" dirty="0"/>
              <a:t>Это обеспечивается за счёт контроля </a:t>
            </a:r>
            <a:r>
              <a:rPr lang="en-US" sz="4800" dirty="0"/>
              <a:t>load factor</a:t>
            </a:r>
          </a:p>
          <a:p>
            <a:pPr lvl="2"/>
            <a:endParaRPr lang="en-US" sz="4800" dirty="0"/>
          </a:p>
          <a:p>
            <a:pPr lvl="1"/>
            <a:r>
              <a:rPr lang="ru-RU" sz="4800" dirty="0"/>
              <a:t>Особенности применения </a:t>
            </a:r>
            <a:r>
              <a:rPr lang="en-US" sz="4800" dirty="0"/>
              <a:t>std::</a:t>
            </a:r>
            <a:r>
              <a:rPr lang="en-US" sz="4800" dirty="0" err="1"/>
              <a:t>unordered_set</a:t>
            </a:r>
            <a:endParaRPr lang="en-US" sz="4800" dirty="0"/>
          </a:p>
          <a:p>
            <a:pPr lvl="2"/>
            <a:r>
              <a:rPr lang="ru-RU" sz="4800" dirty="0"/>
              <a:t>Отдельные вызовы </a:t>
            </a:r>
            <a:r>
              <a:rPr lang="en-US" sz="4800" dirty="0"/>
              <a:t>insert </a:t>
            </a:r>
            <a:r>
              <a:rPr lang="ru-RU" sz="4800" dirty="0"/>
              <a:t>могут работать за </a:t>
            </a:r>
            <a:r>
              <a:rPr lang="en-US" sz="4800" dirty="0"/>
              <a:t>O(N)</a:t>
            </a:r>
          </a:p>
          <a:p>
            <a:pPr lvl="2"/>
            <a:r>
              <a:rPr lang="en-US" sz="4800" dirty="0"/>
              <a:t>insert </a:t>
            </a:r>
            <a:r>
              <a:rPr lang="ru-RU" sz="4800" b="1" dirty="0"/>
              <a:t>может</a:t>
            </a:r>
            <a:r>
              <a:rPr lang="ru-RU" sz="4800" dirty="0"/>
              <a:t> приводить к </a:t>
            </a:r>
            <a:r>
              <a:rPr lang="ru-RU" sz="4800" dirty="0" err="1"/>
              <a:t>инвалидации</a:t>
            </a:r>
            <a:r>
              <a:rPr lang="en-US" sz="4800" dirty="0"/>
              <a:t> </a:t>
            </a:r>
            <a:r>
              <a:rPr lang="ru-RU" sz="4800" dirty="0"/>
              <a:t>итераторов</a:t>
            </a:r>
          </a:p>
        </p:txBody>
      </p:sp>
    </p:spTree>
    <p:extLst>
      <p:ext uri="{BB962C8B-B14F-4D97-AF65-F5344CB8AC3E}">
        <p14:creationId xmlns:p14="http://schemas.microsoft.com/office/powerpoint/2010/main" val="611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pPr marL="36" lvl="1" indent="0">
              <a:buNone/>
            </a:pPr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flat_set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O(N)</a:t>
            </a:r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O(log N)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O(N)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195234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4800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sz="4800" dirty="0"/>
              </a:p>
              <a:p>
                <a:pPr lvl="2"/>
                <a:r>
                  <a:rPr lang="ru-RU" sz="4800" dirty="0"/>
                  <a:t>O(N)</a:t>
                </a:r>
                <a:r>
                  <a:rPr lang="en-US" sz="4800" dirty="0"/>
                  <a:t> — </a:t>
                </a:r>
                <a:r>
                  <a:rPr lang="ru-RU" sz="4800" dirty="0"/>
                  <a:t>время работы растёт как линейная функция от </a:t>
                </a:r>
                <a:r>
                  <a:rPr lang="en-US" sz="4800" dirty="0"/>
                  <a:t>N (std::</a:t>
                </a:r>
                <a:r>
                  <a:rPr lang="en-US" sz="4800" dirty="0" err="1"/>
                  <a:t>find_if</a:t>
                </a:r>
                <a:r>
                  <a:rPr lang="en-US" sz="4800" dirty="0"/>
                  <a:t>)</a:t>
                </a:r>
              </a:p>
              <a:p>
                <a:pPr lvl="2"/>
                <a:r>
                  <a:rPr lang="ru-RU" sz="4800" dirty="0"/>
                  <a:t>O(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 — время работы растёт как логарифм N</a:t>
                </a:r>
                <a:r>
                  <a:rPr lang="en-US" sz="4800" dirty="0"/>
                  <a:t> (std::set::find)</a:t>
                </a:r>
              </a:p>
              <a:p>
                <a:pPr lvl="2"/>
                <a:r>
                  <a:rPr lang="ru-RU" sz="4800" dirty="0"/>
                  <a:t>O(N 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</a:t>
                </a:r>
                <a:r>
                  <a:rPr lang="en-US" sz="4800" dirty="0"/>
                  <a:t> — std::sort</a:t>
                </a:r>
                <a:endParaRPr lang="ru-RU" sz="4800" dirty="0"/>
              </a:p>
              <a:p>
                <a:pPr lvl="2"/>
                <a:r>
                  <a:rPr lang="en-US" sz="4800" dirty="0"/>
                  <a:t>O(1) — </a:t>
                </a:r>
                <a:r>
                  <a:rPr lang="ru-RU" sz="4800" dirty="0"/>
                  <a:t>время работы не зависит от размера входа</a:t>
                </a:r>
                <a:r>
                  <a:rPr lang="en-US" sz="4800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sz="4800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если существует такая константа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что </a:t>
                </a:r>
                <a14:m>
                  <m:oMath xmlns:m="http://schemas.openxmlformats.org/officeDocument/2006/math">
                    <m:r>
                      <a:rPr lang="ru-RU" sz="4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для всех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4800" dirty="0"/>
              </a:p>
              <a:p>
                <a:pPr marL="4037" lvl="2" indent="0">
                  <a:buNone/>
                </a:pPr>
                <a:endParaRPr lang="ru-RU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 r="-20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при выборе контейнера всегда рассматривайте </a:t>
            </a:r>
            <a:r>
              <a:rPr lang="en-US" sz="4800" dirty="0"/>
              <a:t>default </a:t>
            </a:r>
            <a:r>
              <a:rPr lang="ru-RU" sz="4800" dirty="0"/>
              <a:t>в первую очередь</a:t>
            </a:r>
          </a:p>
          <a:p>
            <a:pPr lvl="2"/>
            <a:r>
              <a:rPr lang="ru-RU" sz="4800" dirty="0"/>
              <a:t>если производительность для вас важна, измеряйте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63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Оценка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время работы операции не зависит от размера входных данных</a:t>
                </a:r>
              </a:p>
              <a:p>
                <a:pPr lvl="2"/>
                <a:r>
                  <a:rPr lang="ru-RU" sz="4800" dirty="0"/>
                  <a:t>Понимание основ важно, чтобы создавать качественный код и ускорять запуск продуктов</a:t>
                </a:r>
              </a:p>
              <a:p>
                <a:pPr lvl="2"/>
                <a:r>
                  <a:rPr lang="ru-RU" sz="4800" dirty="0"/>
                  <a:t>Проявляйте здоровые интерес и любопытство, чтобы узнавать, как устроено то, чем вы пользуетесь</a:t>
                </a:r>
              </a:p>
              <a:p>
                <a:pPr lvl="2"/>
                <a:r>
                  <a:rPr lang="ru-RU" sz="4800" dirty="0"/>
                  <a:t>Это будет растить вашу квалификацию, а следовательно и счастье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 r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48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01E7D-ED43-40B0-A00F-D1EB37783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Илья Шишков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46E0-8E10-429A-B16C-E7537588F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Старший разработчик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1AEE1-13EE-43C9-A622-69BB36F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53-C082-48DB-9E89-8EF92E3B7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ishfb@yandex-team.ru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400D8-9B9F-43A2-B5A7-BA45F7F484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@ishfb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316825-90CD-4A81-B52F-4FE4BBB68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B8C1B-D0CC-4E06-91F0-6D7D1A74AB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360F58-F458-48BF-82C6-72441509F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A69EC8-AC2F-454B-B3A6-264A0A381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3997C8-15F4-4ECA-8957-8D7423BF56D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1FD57A-32EE-401F-BD8A-30657BC762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8" name="Рисунок 46">
            <a:extLst>
              <a:ext uri="{FF2B5EF4-FFF2-40B4-BE49-F238E27FC236}">
                <a16:creationId xmlns:a16="http://schemas.microsoft.com/office/drawing/2014/main" id="{5DE23546-D8F0-4CB7-BB68-099EFF5C20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091738"/>
            <a:ext cx="433388" cy="433387"/>
          </a:xfrm>
          <a:prstGeom prst="rect">
            <a:avLst/>
          </a:prstGeom>
        </p:spPr>
      </p:pic>
      <p:pic>
        <p:nvPicPr>
          <p:cNvPr id="19" name="Рисунок 20">
            <a:extLst>
              <a:ext uri="{FF2B5EF4-FFF2-40B4-BE49-F238E27FC236}">
                <a16:creationId xmlns:a16="http://schemas.microsoft.com/office/drawing/2014/main" id="{115EEBDA-404E-417C-A4B9-7E8043B75F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829925"/>
            <a:ext cx="433388" cy="433388"/>
          </a:xfrm>
          <a:prstGeom prst="rect">
            <a:avLst/>
          </a:prstGeom>
        </p:spPr>
      </p:pic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C1F7C2A2-22CF-43A8-9118-FD479BF2B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3B19639-BC3F-4D8E-903F-F57131460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0300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71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3F8B-409F-4E81-9492-354ECECE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7AFF46-7E4A-4EB1-A04F-920B4D5E9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b="-202"/>
          <a:stretch/>
        </p:blipFill>
        <p:spPr>
          <a:xfrm>
            <a:off x="1587600" y="666044"/>
            <a:ext cx="16902033" cy="1077585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88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7CECB-C71A-49C5-8CDE-B5CC91C5E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5C72F-8FB1-42C4-9F71-0E100E85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78146</TotalTime>
  <Words>2823</Words>
  <Application>Microsoft Office PowerPoint</Application>
  <PresentationFormat>Custom</PresentationFormat>
  <Paragraphs>593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Время работы vector::push_back</vt:lpstr>
      <vt:lpstr>Время работы vector::push_back</vt:lpstr>
      <vt:lpstr>Добавление в конец вектора</vt:lpstr>
      <vt:lpstr>PowerPoint Presentation</vt:lpstr>
      <vt:lpstr>Итоги</vt:lpstr>
      <vt:lpstr>Устройство unordered_set</vt:lpstr>
      <vt:lpstr>Асимптотики времени работы операций</vt:lpstr>
      <vt:lpstr>Устройство unordered_set 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Итоги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Общие итоги</vt:lpstr>
      <vt:lpstr>Спасибо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1891</cp:revision>
  <dcterms:created xsi:type="dcterms:W3CDTF">2014-09-09T08:22:07Z</dcterms:created>
  <dcterms:modified xsi:type="dcterms:W3CDTF">2023-05-22T21:34:40Z</dcterms:modified>
  <cp:category>presentation technology</cp:category>
</cp:coreProperties>
</file>